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1"/>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445" r:id="rId39"/>
    <p:sldId id="370" r:id="rId40"/>
    <p:sldId id="380" r:id="rId41"/>
    <p:sldId id="368" r:id="rId42"/>
    <p:sldId id="381" r:id="rId43"/>
    <p:sldId id="379" r:id="rId44"/>
    <p:sldId id="382" r:id="rId45"/>
    <p:sldId id="383" r:id="rId46"/>
    <p:sldId id="384" r:id="rId47"/>
    <p:sldId id="374" r:id="rId48"/>
    <p:sldId id="376" r:id="rId49"/>
    <p:sldId id="375" r:id="rId50"/>
    <p:sldId id="385" r:id="rId51"/>
    <p:sldId id="386" r:id="rId52"/>
    <p:sldId id="387" r:id="rId53"/>
    <p:sldId id="432" r:id="rId54"/>
    <p:sldId id="413" r:id="rId55"/>
    <p:sldId id="414" r:id="rId56"/>
    <p:sldId id="415" r:id="rId57"/>
    <p:sldId id="403" r:id="rId58"/>
    <p:sldId id="435" r:id="rId59"/>
    <p:sldId id="433" r:id="rId60"/>
    <p:sldId id="434" r:id="rId61"/>
    <p:sldId id="399" r:id="rId62"/>
    <p:sldId id="400" r:id="rId63"/>
    <p:sldId id="418" r:id="rId64"/>
    <p:sldId id="308" r:id="rId65"/>
    <p:sldId id="419" r:id="rId66"/>
    <p:sldId id="420" r:id="rId67"/>
    <p:sldId id="421" r:id="rId68"/>
    <p:sldId id="416" r:id="rId69"/>
    <p:sldId id="423" r:id="rId70"/>
    <p:sldId id="436" r:id="rId71"/>
    <p:sldId id="437" r:id="rId72"/>
    <p:sldId id="422" r:id="rId73"/>
    <p:sldId id="438" r:id="rId74"/>
    <p:sldId id="447" r:id="rId75"/>
    <p:sldId id="425" r:id="rId76"/>
    <p:sldId id="426" r:id="rId77"/>
    <p:sldId id="427" r:id="rId78"/>
    <p:sldId id="398" r:id="rId79"/>
    <p:sldId id="325" r:id="rId80"/>
    <p:sldId id="326" r:id="rId81"/>
    <p:sldId id="327" r:id="rId82"/>
    <p:sldId id="328" r:id="rId83"/>
    <p:sldId id="275" r:id="rId84"/>
    <p:sldId id="350" r:id="rId85"/>
    <p:sldId id="439" r:id="rId86"/>
    <p:sldId id="442" r:id="rId87"/>
    <p:sldId id="443" r:id="rId88"/>
    <p:sldId id="446" r:id="rId89"/>
    <p:sldId id="444" r:id="rId90"/>
  </p:sldIdLst>
  <p:sldSz cx="18288000" cy="10287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Consolas" panose="020B0609020204030204" pitchFamily="49" charset="0"/>
      <p:regular r:id="rId97"/>
      <p:bold r:id="rId98"/>
      <p:italic r:id="rId99"/>
      <p:boldItalic r:id="rId100"/>
    </p:embeddedFont>
    <p:embeddedFont>
      <p:font typeface="Gidole" panose="02000503000000000000" pitchFamily="2"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445"/>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5"/>
            <p14:sldId id="433"/>
            <p14:sldId id="434"/>
            <p14:sldId id="399"/>
            <p14:sldId id="400"/>
            <p14:sldId id="418"/>
            <p14:sldId id="308"/>
            <p14:sldId id="419"/>
            <p14:sldId id="420"/>
            <p14:sldId id="421"/>
            <p14:sldId id="416"/>
            <p14:sldId id="423"/>
            <p14:sldId id="436"/>
            <p14:sldId id="437"/>
            <p14:sldId id="422"/>
            <p14:sldId id="438"/>
            <p14:sldId id="447"/>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 name="5. Bonus" id="{4238794E-C290-4CD2-B95A-44E25B378353}">
          <p14:sldIdLst>
            <p14:sldId id="439"/>
            <p14:sldId id="442"/>
            <p14:sldId id="443"/>
            <p14:sldId id="446"/>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6"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426"/>
    <a:srgbClr val="628EA9"/>
    <a:srgbClr val="645447"/>
    <a:srgbClr val="BAA783"/>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9/6/2020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a:p>
            <a:endParaRPr lang="en-US" dirty="0"/>
          </a:p>
          <a:p>
            <a:r>
              <a:rPr lang="en-US" dirty="0"/>
              <a:t>Generally we use parametric tests because we are inferring some </a:t>
            </a:r>
            <a:r>
              <a:rPr lang="en-US" i="1" dirty="0"/>
              <a:t>parameter </a:t>
            </a:r>
            <a:r>
              <a:rPr lang="en-US" i="0" dirty="0"/>
              <a:t>of a population. Like with the t-test we are stating what we think the population is at 95% confidence.</a:t>
            </a:r>
          </a:p>
          <a:p>
            <a:endParaRPr lang="en-US" i="0" dirty="0"/>
          </a:p>
          <a:p>
            <a:r>
              <a:rPr lang="en-US" i="0" dirty="0"/>
              <a:t>With non-parametric, we are not making any assumptions about the population. All we are doing is comparing the signed-rank to make our best guess as to whether there is a difference in medians.</a:t>
            </a:r>
          </a:p>
          <a:p>
            <a:endParaRPr lang="en-US" i="0" dirty="0"/>
          </a:p>
          <a:p>
            <a:r>
              <a:rPr lang="en-US" dirty="0"/>
              <a:t>There is a tradeoff between these two styles of statistics. Parametric tests are more rigid but they also are more information-rich if we can mee those assumptions.</a:t>
            </a:r>
          </a:p>
          <a:p>
            <a:endParaRPr lang="en-US" dirty="0"/>
          </a:p>
          <a:p>
            <a:r>
              <a:rPr lang="en-US" dirty="0"/>
              <a:t>Nonparametric tests are flexible but they don’t tell us as much.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asking yourself why some of those datapoints show up </a:t>
            </a:r>
            <a:r>
              <a:rPr lang="en-US" i="1" dirty="0"/>
              <a:t>outside </a:t>
            </a:r>
            <a:r>
              <a:rPr lang="en-US" i="0" dirty="0"/>
              <a:t>of our box plot. These are considered outliers as they are 1.5 times our interquartile range. So let’s take a moment to do this math on our own in Excel.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52119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31330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477955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3614572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1719048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320721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5549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0.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INTERMEDIATE </a:t>
            </a: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943100" lvl="3"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922574"/>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makes an outlier, </a:t>
            </a:r>
            <a:r>
              <a:rPr lang="en-US" sz="3600">
                <a:solidFill>
                  <a:srgbClr val="000000"/>
                </a:solidFill>
                <a:latin typeface="Gidole" panose="02000503000000000000" pitchFamily="2" charset="0"/>
                <a:ea typeface="Roboto Mono" pitchFamily="2" charset="0"/>
              </a:rPr>
              <a:t>an outlier? </a:t>
            </a:r>
            <a:endParaRPr lang="en-US" sz="3600" dirty="0">
              <a:solidFill>
                <a:srgbClr val="000000"/>
              </a:solidFill>
              <a:latin typeface="Consolas" panose="020B0609020204030204" pitchFamily="49" charset="0"/>
              <a:ea typeface="Roboto Mono" pitchFamily="2" charset="0"/>
            </a:endParaRP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7262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dirty="0">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27533"/>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3652" y="2933700"/>
            <a:ext cx="6096000" cy="6096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82400" y="3238500"/>
            <a:ext cx="5417155" cy="5417155"/>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7848600" y="5947077"/>
            <a:ext cx="41148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2110659" y="8801100"/>
            <a:ext cx="5052141" cy="954107"/>
          </a:xfrm>
          <a:prstGeom prst="rect">
            <a:avLst/>
          </a:prstGeom>
          <a:noFill/>
        </p:spPr>
        <p:txBody>
          <a:bodyPr wrap="square" rtlCol="0">
            <a:spAutoFit/>
          </a:bodyPr>
          <a:lstStyle/>
          <a:p>
            <a:r>
              <a:rPr lang="en-US" sz="2800" b="1" dirty="0">
                <a:latin typeface="Gidole" panose="02000503000000000000" pitchFamily="50" charset="0"/>
              </a:rPr>
              <a:t>Independent variable:</a:t>
            </a:r>
          </a:p>
          <a:p>
            <a:r>
              <a:rPr lang="en-US" sz="2800" b="1" dirty="0">
                <a:latin typeface="Gidole" panose="02000503000000000000" pitchFamily="50" charset="0"/>
              </a:rPr>
              <a:t>Not affected by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12207159" y="8788201"/>
            <a:ext cx="5052141" cy="1384995"/>
          </a:xfrm>
          <a:prstGeom prst="rect">
            <a:avLst/>
          </a:prstGeom>
          <a:noFill/>
        </p:spPr>
        <p:txBody>
          <a:bodyPr wrap="square" rtlCol="0">
            <a:spAutoFit/>
          </a:bodyPr>
          <a:lstStyle/>
          <a:p>
            <a:r>
              <a:rPr lang="en-US" sz="2800" b="1" dirty="0">
                <a:latin typeface="Gidole" panose="02000503000000000000" pitchFamily="50" charset="0"/>
              </a:rPr>
              <a:t>Dependent variable: </a:t>
            </a:r>
          </a:p>
          <a:p>
            <a:r>
              <a:rPr lang="en-US" sz="2800"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1150497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188648" y="2038458"/>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2362199" y="5187518"/>
            <a:ext cx="7152275" cy="4298974"/>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9448653" y="5187518"/>
            <a:ext cx="7152274" cy="4298974"/>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weight (X) and displacement (Y)?</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535205" cy="3323987"/>
          </a:xfrm>
          <a:prstGeom prst="rect">
            <a:avLst/>
          </a:prstGeom>
        </p:spPr>
        <p:txBody>
          <a:bodyPr wrap="square" lIns="0" tIns="0" rIns="0" bIns="0" rtlCol="0" anchor="t">
            <a:spAutoFit/>
          </a:bodyPr>
          <a:lstStyle/>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943100" lvl="3"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Do ice cream cones influence shark attacks?</a:t>
            </a:r>
            <a:endParaRPr lang="en-US" sz="36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91346"/>
            <a:ext cx="15174006" cy="2360133"/>
          </a:xfrm>
          <a:prstGeom prst="rect">
            <a:avLst/>
          </a:prstGeom>
        </p:spPr>
        <p:txBody>
          <a:bodyPr wrap="square" lIns="0" tIns="0" rIns="0" bIns="0" rtlCol="0" anchor="t">
            <a:spAutoFit/>
          </a:bodyPr>
          <a:lstStyle/>
          <a:p>
            <a:pPr>
              <a:lnSpc>
                <a:spcPct val="150000"/>
              </a:lnSpc>
              <a:spcBef>
                <a:spcPct val="0"/>
              </a:spcBef>
            </a:pPr>
            <a:r>
              <a:rPr lang="en-US" sz="54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4942393"/>
            <a:ext cx="2286000" cy="2286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0200" y="4942394"/>
            <a:ext cx="2285999" cy="2285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2514600" y="5981700"/>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5406" y="3390900"/>
            <a:ext cx="2286000" cy="2286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945406" y="7429500"/>
            <a:ext cx="2285999" cy="2285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12906312" y="5219369"/>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12553630" y="7028482"/>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800" y="4301793"/>
            <a:ext cx="3505200" cy="35052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What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52202022"/>
              </p:ext>
            </p:extLst>
          </p:nvPr>
        </p:nvGraphicFramePr>
        <p:xfrm>
          <a:off x="2057400" y="2857500"/>
          <a:ext cx="15240000" cy="518160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endParaRPr lang="en-US" sz="40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2057400" y="2857500"/>
          <a:ext cx="15240000" cy="522732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r>
                        <a:rPr lang="en-US" sz="4000" dirty="0">
                          <a:solidFill>
                            <a:schemeClr val="tx1">
                              <a:lumMod val="95000"/>
                              <a:lumOff val="5000"/>
                            </a:schemeClr>
                          </a:solidFill>
                          <a:latin typeface="Gidole" panose="02000503000000000000" pitchFamily="2" charset="0"/>
                        </a:rPr>
                        <a:t>5% of the variability in Y is explained by X</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r>
                        <a:rPr lang="en-US" sz="4000" dirty="0">
                          <a:solidFill>
                            <a:schemeClr val="tx1">
                              <a:lumMod val="95000"/>
                              <a:lumOff val="5000"/>
                            </a:schemeClr>
                          </a:solidFill>
                          <a:latin typeface="Gidole" panose="02000503000000000000" pitchFamily="2" charset="0"/>
                        </a:rPr>
                        <a:t>66% of the variability in Y is explained by X</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r>
                        <a:rPr lang="en-US" sz="4000" dirty="0">
                          <a:solidFill>
                            <a:schemeClr val="tx1">
                              <a:lumMod val="95000"/>
                              <a:lumOff val="5000"/>
                            </a:schemeClr>
                          </a:solidFill>
                          <a:latin typeface="Gidole" panose="02000503000000000000" pitchFamily="2" charset="0"/>
                        </a:rPr>
                        <a:t>92% of the variability in Y is explained by X</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m:t>
                      </m:r>
                      <m:r>
                        <a:rPr lang="en-US" sz="8800" b="1" i="1" smtClean="0">
                          <a:solidFill>
                            <a:schemeClr val="tx2">
                              <a:lumMod val="60000"/>
                              <a:lumOff val="40000"/>
                            </a:schemeClr>
                          </a:solidFill>
                          <a:latin typeface="Cambria Math" panose="02040503050406030204" pitchFamily="18" charset="0"/>
                        </a:rPr>
                        <m:t>𝟒</m:t>
                      </m:r>
                    </m:oMath>
                  </m:oMathPara>
                </a14:m>
                <a:endParaRPr lang="en-US" sz="8800" b="1"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m:t>
                      </m:r>
                      <m:r>
                        <a:rPr lang="en-US" sz="8800" b="0" i="1" smtClean="0">
                          <a:latin typeface="Cambria Math" panose="02040503050406030204" pitchFamily="18" charset="0"/>
                        </a:rPr>
                        <m:t>2</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BONUS</a:t>
            </a:r>
          </a:p>
        </p:txBody>
      </p:sp>
    </p:spTree>
    <p:extLst>
      <p:ext uri="{BB962C8B-B14F-4D97-AF65-F5344CB8AC3E}">
        <p14:creationId xmlns:p14="http://schemas.microsoft.com/office/powerpoint/2010/main" val="3547431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096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CAPSTONE</a:t>
            </a:r>
          </a:p>
        </p:txBody>
      </p:sp>
      <p:sp>
        <p:nvSpPr>
          <p:cNvPr id="10" name="TextBox 10"/>
          <p:cNvSpPr txBox="1"/>
          <p:nvPr/>
        </p:nvSpPr>
        <p:spPr>
          <a:xfrm>
            <a:off x="1208994" y="1720934"/>
            <a:ext cx="14869206" cy="8309967"/>
          </a:xfrm>
          <a:prstGeom prst="rect">
            <a:avLst/>
          </a:prstGeom>
        </p:spPr>
        <p:txBody>
          <a:bodyPr wrap="square" lIns="0" tIns="0" rIns="0" bIns="0" rtlCol="0" anchor="t">
            <a:spAutoFit/>
          </a:bodyPr>
          <a:lstStyle/>
          <a:p>
            <a:pPr lvl="2"/>
            <a:r>
              <a:rPr lang="en-US" sz="3600" dirty="0">
                <a:solidFill>
                  <a:srgbClr val="000000"/>
                </a:solidFill>
                <a:latin typeface="Gidole" panose="02000503000000000000" pitchFamily="50" charset="0"/>
                <a:ea typeface="Roboto Mono" pitchFamily="2" charset="0"/>
              </a:rPr>
              <a:t>File: </a:t>
            </a:r>
            <a:r>
              <a:rPr lang="en-US" sz="3600" dirty="0">
                <a:solidFill>
                  <a:srgbClr val="000000"/>
                </a:solidFill>
                <a:latin typeface="Consolas" panose="020B0609020204030204" pitchFamily="49" charset="0"/>
                <a:ea typeface="Roboto Mono" pitchFamily="2" charset="0"/>
              </a:rPr>
              <a:t>capstone.xlsx</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err="1">
                <a:solidFill>
                  <a:srgbClr val="000000"/>
                </a:solidFill>
                <a:latin typeface="Consolas" panose="020B0609020204030204" pitchFamily="49" charset="0"/>
                <a:ea typeface="Roboto Mono" pitchFamily="2" charset="0"/>
              </a:rPr>
              <a:t>hdma</a:t>
            </a:r>
            <a:r>
              <a:rPr lang="en-US" sz="3600" dirty="0">
                <a:solidFill>
                  <a:srgbClr val="000000"/>
                </a:solidFill>
                <a:latin typeface="Gidole" panose="02000503000000000000" pitchFamily="50" charset="0"/>
                <a:ea typeface="Roboto Mono" pitchFamily="2" charset="0"/>
              </a:rPr>
              <a:t> dataset:</a:t>
            </a:r>
          </a:p>
          <a:p>
            <a:pPr lvl="2"/>
            <a:endParaRPr lang="en-US" sz="3600" dirty="0">
              <a:solidFill>
                <a:srgbClr val="000000"/>
              </a:solidFill>
              <a:latin typeface="Gidole" panose="02000503000000000000" pitchFamily="50" charset="0"/>
              <a:ea typeface="Roboto Mono" pitchFamily="2" charset="0"/>
            </a:endParaRP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relationship between a public bad credit rating (</a:t>
            </a:r>
            <a:r>
              <a:rPr lang="en-US" sz="3600" dirty="0" err="1">
                <a:solidFill>
                  <a:srgbClr val="000000"/>
                </a:solidFill>
                <a:latin typeface="Consolas" panose="020B0609020204030204" pitchFamily="49" charset="0"/>
                <a:ea typeface="Roboto Mono" pitchFamily="2" charset="0"/>
              </a:rPr>
              <a:t>pbcr</a:t>
            </a:r>
            <a:r>
              <a:rPr lang="en-US" sz="3600" dirty="0">
                <a:solidFill>
                  <a:srgbClr val="000000"/>
                </a:solidFill>
                <a:latin typeface="Gidole" panose="02000503000000000000" pitchFamily="50" charset="0"/>
                <a:ea typeface="Roboto Mono" pitchFamily="2" charset="0"/>
              </a:rPr>
              <a:t>) and being denied a mortgage application (</a:t>
            </a:r>
            <a:r>
              <a:rPr lang="en-US" sz="3600" dirty="0">
                <a:solidFill>
                  <a:srgbClr val="000000"/>
                </a:solidFill>
                <a:latin typeface="Consolas" panose="020B0609020204030204" pitchFamily="49" charset="0"/>
                <a:ea typeface="Roboto Mono" pitchFamily="2" charset="0"/>
              </a:rPr>
              <a:t>deny</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difference in average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across mortgage credit score levels (</a:t>
            </a:r>
            <a:r>
              <a:rPr lang="en-US" sz="3600" dirty="0" err="1">
                <a:solidFill>
                  <a:srgbClr val="000000"/>
                </a:solidFill>
                <a:latin typeface="Consolas" panose="020B0609020204030204" pitchFamily="49" charset="0"/>
                <a:ea typeface="Roboto Mono" pitchFamily="2" charset="0"/>
              </a:rPr>
              <a:t>mcs</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significant relationship of loan-value ratio (</a:t>
            </a:r>
            <a:r>
              <a:rPr lang="en-US" sz="3600" dirty="0" err="1">
                <a:solidFill>
                  <a:srgbClr val="000000"/>
                </a:solidFill>
                <a:latin typeface="Consolas" panose="020B0609020204030204" pitchFamily="49" charset="0"/>
                <a:ea typeface="Roboto Mono" pitchFamily="2" charset="0"/>
              </a:rPr>
              <a:t>lvr</a:t>
            </a:r>
            <a:r>
              <a:rPr lang="en-US" sz="3600" dirty="0">
                <a:solidFill>
                  <a:srgbClr val="000000"/>
                </a:solidFill>
                <a:latin typeface="Consolas" panose="020B0609020204030204" pitchFamily="49" charset="0"/>
                <a:ea typeface="Roboto Mono" pitchFamily="2" charset="0"/>
              </a:rPr>
              <a:t>)</a:t>
            </a:r>
            <a:r>
              <a:rPr lang="en-US" sz="3600" dirty="0">
                <a:solidFill>
                  <a:srgbClr val="000000"/>
                </a:solidFill>
                <a:latin typeface="Gidole" panose="02000503000000000000" pitchFamily="50" charset="0"/>
                <a:ea typeface="Roboto Mono" pitchFamily="2" charset="0"/>
              </a:rPr>
              <a:t> on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a:solidFill>
                  <a:srgbClr val="000000"/>
                </a:solidFill>
                <a:latin typeface="Consolas" panose="020B0609020204030204" pitchFamily="49" charset="0"/>
                <a:ea typeface="Roboto Mono" pitchFamily="2" charset="0"/>
              </a:rPr>
              <a:t>ais</a:t>
            </a:r>
            <a:r>
              <a:rPr lang="en-US" sz="3600" dirty="0">
                <a:solidFill>
                  <a:srgbClr val="000000"/>
                </a:solidFill>
                <a:latin typeface="Gidole" panose="02000503000000000000" pitchFamily="50" charset="0"/>
                <a:ea typeface="Roboto Mono" pitchFamily="2" charset="0"/>
              </a:rPr>
              <a:t> dataset:</a:t>
            </a:r>
          </a:p>
          <a:p>
            <a:pPr lvl="2"/>
            <a:r>
              <a:rPr lang="en-US" sz="3600" dirty="0">
                <a:solidFill>
                  <a:srgbClr val="000000"/>
                </a:solidFill>
                <a:latin typeface="Gidole" panose="02000503000000000000" pitchFamily="50" charset="0"/>
                <a:ea typeface="Roboto Mono" pitchFamily="2" charset="0"/>
              </a:rPr>
              <a:t>4. Is there a significant relationship of </a:t>
            </a:r>
            <a:r>
              <a:rPr lang="en-US" sz="3600" dirty="0" err="1">
                <a:solidFill>
                  <a:srgbClr val="000000"/>
                </a:solidFill>
                <a:latin typeface="Gidole" panose="02000503000000000000" pitchFamily="50" charset="0"/>
                <a:ea typeface="Roboto Mono" pitchFamily="2" charset="0"/>
              </a:rPr>
              <a:t>hemaglobin</a:t>
            </a:r>
            <a:r>
              <a:rPr lang="en-US" sz="3600" dirty="0">
                <a:solidFill>
                  <a:srgbClr val="000000"/>
                </a:solidFill>
                <a:latin typeface="Gidole" panose="02000503000000000000" pitchFamily="50" charset="0"/>
                <a:ea typeface="Roboto Mono" pitchFamily="2" charset="0"/>
              </a:rPr>
              <a:t> </a:t>
            </a:r>
            <a:r>
              <a:rPr lang="en-US" sz="3600" dirty="0" err="1">
                <a:solidFill>
                  <a:srgbClr val="000000"/>
                </a:solidFill>
                <a:latin typeface="Gidole" panose="02000503000000000000" pitchFamily="50" charset="0"/>
                <a:ea typeface="Roboto Mono" pitchFamily="2" charset="0"/>
              </a:rPr>
              <a:t>concenration</a:t>
            </a:r>
            <a:r>
              <a:rPr lang="en-US" sz="3600" dirty="0">
                <a:solidFill>
                  <a:srgbClr val="000000"/>
                </a:solidFill>
                <a:latin typeface="Gidole" panose="02000503000000000000" pitchFamily="50" charset="0"/>
                <a:ea typeface="Roboto Mono" pitchFamily="2" charset="0"/>
              </a:rPr>
              <a:t> (hg) on hematocrit (</a:t>
            </a:r>
            <a:r>
              <a:rPr lang="en-US" sz="3600" dirty="0" err="1">
                <a:solidFill>
                  <a:srgbClr val="000000"/>
                </a:solidFill>
                <a:latin typeface="Gidole" panose="02000503000000000000" pitchFamily="50" charset="0"/>
                <a:ea typeface="Roboto Mono" pitchFamily="2" charset="0"/>
              </a:rPr>
              <a:t>hc</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endParaRPr lang="en-US" sz="3600" dirty="0">
              <a:latin typeface="Gidole" panose="020B0604020202020204" charset="0"/>
            </a:endParaRPr>
          </a:p>
        </p:txBody>
      </p:sp>
    </p:spTree>
    <p:extLst>
      <p:ext uri="{BB962C8B-B14F-4D97-AF65-F5344CB8AC3E}">
        <p14:creationId xmlns:p14="http://schemas.microsoft.com/office/powerpoint/2010/main" val="1107265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p:sp>
        <p:nvSpPr>
          <p:cNvPr id="7" name="TextBox 6">
            <a:extLst>
              <a:ext uri="{FF2B5EF4-FFF2-40B4-BE49-F238E27FC236}">
                <a16:creationId xmlns:a16="http://schemas.microsoft.com/office/drawing/2014/main" id="{62DB2139-34A0-4A8A-9C34-2DB993FF7859}"/>
              </a:ext>
            </a:extLst>
          </p:cNvPr>
          <p:cNvSpPr txBox="1"/>
          <p:nvPr/>
        </p:nvSpPr>
        <p:spPr>
          <a:xfrm>
            <a:off x="990600" y="3238500"/>
            <a:ext cx="16383000" cy="3416320"/>
          </a:xfrm>
          <a:prstGeom prst="rect">
            <a:avLst/>
          </a:prstGeom>
          <a:noFill/>
        </p:spPr>
        <p:txBody>
          <a:bodyPr wrap="square" rtlCol="0">
            <a:spAutoFit/>
          </a:bodyPr>
          <a:lstStyle/>
          <a:p>
            <a:r>
              <a:rPr lang="en-US" sz="5400" dirty="0">
                <a:latin typeface="Gidole" panose="02000503000000000000" pitchFamily="50" charset="0"/>
              </a:rPr>
              <a:t>Ho: The correlation coefficient between these two variables equals zero.</a:t>
            </a:r>
          </a:p>
          <a:p>
            <a:r>
              <a:rPr lang="en-US" sz="5400" dirty="0">
                <a:latin typeface="Gidole" panose="02000503000000000000" pitchFamily="50" charset="0"/>
              </a:rPr>
              <a:t>Ha: The correlation coefficient between these two variables does not equal zero.</a:t>
            </a:r>
          </a:p>
        </p:txBody>
      </p:sp>
    </p:spTree>
    <p:extLst>
      <p:ext uri="{BB962C8B-B14F-4D97-AF65-F5344CB8AC3E}">
        <p14:creationId xmlns:p14="http://schemas.microsoft.com/office/powerpoint/2010/main" val="131226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DB2139-34A0-4A8A-9C34-2DB993FF7859}"/>
                  </a:ext>
                </a:extLst>
              </p:cNvPr>
              <p:cNvSpPr txBox="1"/>
              <p:nvPr/>
            </p:nvSpPr>
            <p:spPr>
              <a:xfrm>
                <a:off x="5658282" y="3012135"/>
                <a:ext cx="7428635" cy="26303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f>
                        <m:fPr>
                          <m:ctrlPr>
                            <a:rPr lang="en-US" sz="7200" i="1" smtClean="0">
                              <a:latin typeface="Cambria Math" panose="02040503050406030204" pitchFamily="18" charset="0"/>
                            </a:rPr>
                          </m:ctrlPr>
                        </m:fPr>
                        <m:num>
                          <m:r>
                            <a:rPr lang="en-US" sz="7200" b="0" i="1" smtClean="0">
                              <a:latin typeface="Cambria Math" panose="02040503050406030204" pitchFamily="18" charset="0"/>
                            </a:rPr>
                            <m:t>𝑟</m:t>
                          </m:r>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𝑛</m:t>
                              </m:r>
                              <m:r>
                                <a:rPr lang="en-US" sz="7200" b="0" i="1" smtClean="0">
                                  <a:latin typeface="Cambria Math" panose="02040503050406030204" pitchFamily="18" charset="0"/>
                                </a:rPr>
                                <m:t>−2</m:t>
                              </m:r>
                            </m:e>
                          </m:rad>
                        </m:num>
                        <m:den>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1−</m:t>
                              </m:r>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𝑟</m:t>
                                  </m:r>
                                </m:e>
                                <m:sup>
                                  <m:r>
                                    <a:rPr lang="en-US" sz="7200" b="0" i="1" smtClean="0">
                                      <a:latin typeface="Cambria Math" panose="02040503050406030204" pitchFamily="18" charset="0"/>
                                    </a:rPr>
                                    <m:t>2</m:t>
                                  </m:r>
                                </m:sup>
                              </m:sSup>
                            </m:e>
                          </m:rad>
                        </m:den>
                      </m:f>
                    </m:oMath>
                  </m:oMathPara>
                </a14:m>
                <a:endParaRPr lang="en-US" sz="6600" dirty="0">
                  <a:latin typeface="Gidole" panose="02000503000000000000" pitchFamily="50" charset="0"/>
                </a:endParaRPr>
              </a:p>
            </p:txBody>
          </p:sp>
        </mc:Choice>
        <mc:Fallback xmlns="">
          <p:sp>
            <p:nvSpPr>
              <p:cNvPr id="7" name="TextBox 6">
                <a:extLst>
                  <a:ext uri="{FF2B5EF4-FFF2-40B4-BE49-F238E27FC236}">
                    <a16:creationId xmlns:a16="http://schemas.microsoft.com/office/drawing/2014/main" id="{62DB2139-34A0-4A8A-9C34-2DB993FF7859}"/>
                  </a:ext>
                </a:extLst>
              </p:cNvPr>
              <p:cNvSpPr txBox="1">
                <a:spLocks noRot="1" noChangeAspect="1" noMove="1" noResize="1" noEditPoints="1" noAdjustHandles="1" noChangeArrowheads="1" noChangeShapeType="1" noTextEdit="1"/>
              </p:cNvSpPr>
              <p:nvPr/>
            </p:nvSpPr>
            <p:spPr>
              <a:xfrm>
                <a:off x="5658282" y="3012135"/>
                <a:ext cx="7428635" cy="26303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7D55A1-390B-4C61-BB7D-92106E4FC478}"/>
                  </a:ext>
                </a:extLst>
              </p:cNvPr>
              <p:cNvSpPr txBox="1"/>
              <p:nvPr/>
            </p:nvSpPr>
            <p:spPr>
              <a:xfrm>
                <a:off x="6705600" y="6067424"/>
                <a:ext cx="7768046" cy="1754326"/>
              </a:xfrm>
              <a:prstGeom prst="rect">
                <a:avLst/>
              </a:prstGeom>
              <a:noFill/>
            </p:spPr>
            <p:txBody>
              <a:bodyPr wrap="square" rtlCol="0">
                <a:spAutoFit/>
              </a:bodyPr>
              <a:lstStyle/>
              <a:p>
                <a14:m>
                  <m:oMath xmlns:m="http://schemas.openxmlformats.org/officeDocument/2006/math">
                    <m:r>
                      <a:rPr lang="en-US" sz="5400" b="0" i="1" smtClean="0">
                        <a:latin typeface="Cambria Math" panose="02040503050406030204" pitchFamily="18" charset="0"/>
                      </a:rPr>
                      <m:t>𝑟</m:t>
                    </m:r>
                    <m:r>
                      <a:rPr lang="en-US" sz="5400" b="0" i="1" smtClean="0">
                        <a:latin typeface="Cambria Math" panose="02040503050406030204" pitchFamily="18" charset="0"/>
                      </a:rPr>
                      <m:t>=</m:t>
                    </m:r>
                  </m:oMath>
                </a14:m>
                <a:r>
                  <a:rPr lang="en-US" sz="5400" dirty="0">
                    <a:latin typeface="Gidole" panose="02000503000000000000" pitchFamily="50" charset="0"/>
                  </a:rPr>
                  <a:t> correlation coefficient</a:t>
                </a:r>
              </a:p>
              <a:p>
                <a14:m>
                  <m:oMath xmlns:m="http://schemas.openxmlformats.org/officeDocument/2006/math">
                    <m:r>
                      <a:rPr lang="en-US" sz="5400" b="0" i="1" smtClean="0">
                        <a:latin typeface="Cambria Math" panose="02040503050406030204" pitchFamily="18" charset="0"/>
                      </a:rPr>
                      <m:t>𝑛</m:t>
                    </m:r>
                    <m:r>
                      <a:rPr lang="en-US" sz="5400" b="0" i="1" smtClean="0">
                        <a:latin typeface="Cambria Math" panose="02040503050406030204" pitchFamily="18" charset="0"/>
                      </a:rPr>
                      <m:t>=</m:t>
                    </m:r>
                  </m:oMath>
                </a14:m>
                <a:r>
                  <a:rPr lang="en-US" sz="5400" dirty="0">
                    <a:latin typeface="Gidole" panose="02000503000000000000" pitchFamily="50" charset="0"/>
                  </a:rPr>
                  <a:t> sample size</a:t>
                </a:r>
              </a:p>
            </p:txBody>
          </p:sp>
        </mc:Choice>
        <mc:Fallback xmlns="">
          <p:sp>
            <p:nvSpPr>
              <p:cNvPr id="9" name="TextBox 8">
                <a:extLst>
                  <a:ext uri="{FF2B5EF4-FFF2-40B4-BE49-F238E27FC236}">
                    <a16:creationId xmlns:a16="http://schemas.microsoft.com/office/drawing/2014/main" id="{947D55A1-390B-4C61-BB7D-92106E4FC478}"/>
                  </a:ext>
                </a:extLst>
              </p:cNvPr>
              <p:cNvSpPr txBox="1">
                <a:spLocks noRot="1" noChangeAspect="1" noMove="1" noResize="1" noEditPoints="1" noAdjustHandles="1" noChangeArrowheads="1" noChangeShapeType="1" noTextEdit="1"/>
              </p:cNvSpPr>
              <p:nvPr/>
            </p:nvSpPr>
            <p:spPr>
              <a:xfrm>
                <a:off x="6705600" y="6067424"/>
                <a:ext cx="7768046" cy="1754326"/>
              </a:xfrm>
              <a:prstGeom prst="rect">
                <a:avLst/>
              </a:prstGeom>
              <a:blipFill>
                <a:blip r:embed="rId5"/>
                <a:stretch>
                  <a:fillRect t="-9722" b="-2013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83425A-4E02-4AA1-A9D3-9A005010C6CA}"/>
              </a:ext>
            </a:extLst>
          </p:cNvPr>
          <p:cNvSpPr txBox="1"/>
          <p:nvPr/>
        </p:nvSpPr>
        <p:spPr>
          <a:xfrm>
            <a:off x="5101046" y="8230545"/>
            <a:ext cx="9372600" cy="1446550"/>
          </a:xfrm>
          <a:prstGeom prst="rect">
            <a:avLst/>
          </a:prstGeom>
          <a:noFill/>
        </p:spPr>
        <p:txBody>
          <a:bodyPr wrap="square" rtlCol="0">
            <a:spAutoFit/>
          </a:bodyPr>
          <a:lstStyle/>
          <a:p>
            <a:pPr algn="ctr"/>
            <a:r>
              <a:rPr lang="en-US" sz="4400" dirty="0">
                <a:latin typeface="Gidole" panose="02000503000000000000" pitchFamily="50" charset="0"/>
              </a:rPr>
              <a:t>If abs(test statistic) &gt; critical value, reject the null</a:t>
            </a:r>
          </a:p>
        </p:txBody>
      </p:sp>
    </p:spTree>
    <p:extLst>
      <p:ext uri="{BB962C8B-B14F-4D97-AF65-F5344CB8AC3E}">
        <p14:creationId xmlns:p14="http://schemas.microsoft.com/office/powerpoint/2010/main" val="1618701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Correlation-significance.xlsx</a:t>
            </a:r>
          </a:p>
          <a:p>
            <a:pPr marL="1485900" lvl="2" indent="-571500">
              <a:buFont typeface="Arial" panose="020B0604020202020204" pitchFamily="34" charset="0"/>
              <a:buChar char="•"/>
            </a:pPr>
            <a:r>
              <a:rPr lang="en-US" sz="3600" dirty="0">
                <a:latin typeface="Gidole" panose="020B0604020202020204" charset="0"/>
              </a:rPr>
              <a:t>Is the correlation between sepal length and sepal width statistically different </a:t>
            </a:r>
            <a:r>
              <a:rPr lang="en-US" sz="3600">
                <a:latin typeface="Gidole" panose="020B0604020202020204" charset="0"/>
              </a:rPr>
              <a:t>from zero? </a:t>
            </a:r>
            <a:endParaRPr lang="en-US" sz="3600" dirty="0">
              <a:latin typeface="Gidole" panose="020B0604020202020204" charset="0"/>
            </a:endParaRPr>
          </a:p>
        </p:txBody>
      </p:sp>
    </p:spTree>
    <p:extLst>
      <p:ext uri="{BB962C8B-B14F-4D97-AF65-F5344CB8AC3E}">
        <p14:creationId xmlns:p14="http://schemas.microsoft.com/office/powerpoint/2010/main" val="38052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3287</TotalTime>
  <Words>7126</Words>
  <Application>Microsoft Office PowerPoint</Application>
  <PresentationFormat>Custom</PresentationFormat>
  <Paragraphs>632</Paragraphs>
  <Slides>89</Slides>
  <Notes>89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Cambria Math</vt:lpstr>
      <vt:lpstr>League Spartan Bold</vt:lpstr>
      <vt:lpstr>Roboto Mono</vt:lpstr>
      <vt:lpstr>Gidole</vt:lpstr>
      <vt:lpstr>Consolas</vt:lpstr>
      <vt:lpstr>League Spartan Italics</vt:lpstr>
      <vt:lpstr>League Spartan</vt:lpstr>
      <vt:lpstr>Calibri</vt:lpstr>
      <vt:lpstr>Arial</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285</cp:revision>
  <dcterms:created xsi:type="dcterms:W3CDTF">2006-08-16T00:00:00Z</dcterms:created>
  <dcterms:modified xsi:type="dcterms:W3CDTF">2020-09-07T00:46:06Z</dcterms:modified>
  <dc:identifier>DADurESpNu8</dc:identifier>
</cp:coreProperties>
</file>